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3D585B-5811-430B-BE03-356829DC57AF}" type="datetimeFigureOut">
              <a:rPr lang="ru-RU" smtClean="0"/>
              <a:t>14.02.2022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AA422F-34E3-4087-ACB1-63FC1D99ACF4}"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3AA422F-34E3-4087-ACB1-63FC1D99ACF4}" type="slidenum">
              <a:rPr lang="ru-RU" smtClean="0"/>
              <a:t>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5B106E36-FD25-4E2D-B0AA-010F637433A0}" type="datetimeFigureOut">
              <a:rPr lang="ru-RU" smtClean="0"/>
              <a:pPr/>
              <a:t>14.02.2022</a:t>
            </a:fld>
            <a:endParaRPr lang="ru-RU"/>
          </a:p>
        </p:txBody>
      </p:sp>
      <p:sp>
        <p:nvSpPr>
          <p:cNvPr id="16" name="Номер слайда 15"/>
          <p:cNvSpPr>
            <a:spLocks noGrp="1"/>
          </p:cNvSpPr>
          <p:nvPr>
            <p:ph type="sldNum" sz="quarter" idx="11"/>
          </p:nvPr>
        </p:nvSpPr>
        <p:spPr/>
        <p:txBody>
          <a:bodyPr/>
          <a:lstStyle/>
          <a:p>
            <a:fld id="{725C68B6-61C2-468F-89AB-4B9F7531AA68}"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14.02.2022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14.02.2022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5B106E36-FD25-4E2D-B0AA-010F637433A0}" type="datetimeFigureOut">
              <a:rPr lang="ru-RU" smtClean="0"/>
              <a:pPr/>
              <a:t>14.02.2022</a:t>
            </a:fld>
            <a:endParaRPr lang="ru-RU"/>
          </a:p>
        </p:txBody>
      </p:sp>
      <p:sp>
        <p:nvSpPr>
          <p:cNvPr id="15" name="Номер слайда 14"/>
          <p:cNvSpPr>
            <a:spLocks noGrp="1"/>
          </p:cNvSpPr>
          <p:nvPr>
            <p:ph type="sldNum" sz="quarter" idx="15"/>
          </p:nvPr>
        </p:nvSpPr>
        <p:spPr/>
        <p:txBody>
          <a:bodyPr/>
          <a:lstStyle>
            <a:lvl1pPr algn="ctr">
              <a:defRPr/>
            </a:lvl1pPr>
          </a:lstStyle>
          <a:p>
            <a:fld id="{725C68B6-61C2-468F-89AB-4B9F7531AA68}"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5B106E36-FD25-4E2D-B0AA-010F637433A0}" type="datetimeFigureOut">
              <a:rPr lang="ru-RU" smtClean="0"/>
              <a:pPr/>
              <a:t>14.02.2022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5B106E36-FD25-4E2D-B0AA-010F637433A0}" type="datetimeFigureOut">
              <a:rPr lang="ru-RU" smtClean="0"/>
              <a:pPr/>
              <a:t>14.02.2022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14.02.2022</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14.02.2022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14.02.2022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5B106E36-FD25-4E2D-B0AA-010F637433A0}" type="datetimeFigureOut">
              <a:rPr lang="ru-RU" smtClean="0"/>
              <a:pPr/>
              <a:t>14.02.2022</a:t>
            </a:fld>
            <a:endParaRPr lang="ru-RU"/>
          </a:p>
        </p:txBody>
      </p:sp>
      <p:sp>
        <p:nvSpPr>
          <p:cNvPr id="9" name="Номер слайда 8"/>
          <p:cNvSpPr>
            <a:spLocks noGrp="1"/>
          </p:cNvSpPr>
          <p:nvPr>
            <p:ph type="sldNum" sz="quarter" idx="15"/>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5B106E36-FD25-4E2D-B0AA-010F637433A0}" type="datetimeFigureOut">
              <a:rPr lang="ru-RU" smtClean="0"/>
              <a:pPr/>
              <a:t>14.02.2022</a:t>
            </a:fld>
            <a:endParaRPr lang="ru-RU"/>
          </a:p>
        </p:txBody>
      </p:sp>
      <p:sp>
        <p:nvSpPr>
          <p:cNvPr id="9" name="Номер слайда 8"/>
          <p:cNvSpPr>
            <a:spLocks noGrp="1"/>
          </p:cNvSpPr>
          <p:nvPr>
            <p:ph type="sldNum" sz="quarter" idx="11"/>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B106E36-FD25-4E2D-B0AA-010F637433A0}" type="datetimeFigureOut">
              <a:rPr lang="ru-RU" smtClean="0"/>
              <a:pPr/>
              <a:t>14.02.2022</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25C68B6-61C2-468F-89AB-4B9F7531AA68}"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rot="10800000" flipV="1">
            <a:off x="1142976" y="5857892"/>
            <a:ext cx="7000924" cy="571504"/>
          </a:xfrm>
        </p:spPr>
        <p:txBody>
          <a:bodyPr/>
          <a:lstStyle/>
          <a:p>
            <a:r>
              <a:rPr lang="ru-RU" b="1" dirty="0" smtClean="0">
                <a:solidFill>
                  <a:schemeClr val="bg1"/>
                </a:solidFill>
              </a:rPr>
              <a:t>Подготовила </a:t>
            </a:r>
            <a:r>
              <a:rPr lang="ru-RU" b="1" dirty="0" err="1" smtClean="0">
                <a:solidFill>
                  <a:schemeClr val="bg1"/>
                </a:solidFill>
              </a:rPr>
              <a:t>Абадаева</a:t>
            </a:r>
            <a:r>
              <a:rPr lang="ru-RU" b="1" dirty="0" smtClean="0">
                <a:solidFill>
                  <a:schemeClr val="bg1"/>
                </a:solidFill>
              </a:rPr>
              <a:t> М.М.учитель истории МБОУ СОШ № 3 </a:t>
            </a:r>
            <a:r>
              <a:rPr lang="ru-RU" b="1" dirty="0" err="1" smtClean="0">
                <a:solidFill>
                  <a:schemeClr val="bg1"/>
                </a:solidFill>
              </a:rPr>
              <a:t>г.Кизилюрт</a:t>
            </a:r>
            <a:endParaRPr lang="ru-RU" b="1" dirty="0">
              <a:solidFill>
                <a:schemeClr val="bg1"/>
              </a:solidFill>
            </a:endParaRPr>
          </a:p>
        </p:txBody>
      </p:sp>
      <p:sp>
        <p:nvSpPr>
          <p:cNvPr id="2" name="Заголовок 1"/>
          <p:cNvSpPr>
            <a:spLocks noGrp="1"/>
          </p:cNvSpPr>
          <p:nvPr>
            <p:ph type="ctrTitle"/>
          </p:nvPr>
        </p:nvSpPr>
        <p:spPr>
          <a:xfrm>
            <a:off x="457200" y="0"/>
            <a:ext cx="8305800" cy="1428736"/>
          </a:xfrm>
        </p:spPr>
        <p:txBody>
          <a:bodyPr/>
          <a:lstStyle/>
          <a:p>
            <a:r>
              <a:rPr lang="ru-RU" b="1" dirty="0" smtClean="0">
                <a:solidFill>
                  <a:srgbClr val="C00000"/>
                </a:solidFill>
              </a:rPr>
              <a:t>Герои Великой Отечественной </a:t>
            </a:r>
            <a:r>
              <a:rPr lang="ru-RU" b="1" dirty="0" smtClean="0">
                <a:solidFill>
                  <a:srgbClr val="C00000"/>
                </a:solidFill>
              </a:rPr>
              <a:t>войны</a:t>
            </a:r>
            <a:endParaRPr lang="ru-RU" dirty="0">
              <a:solidFill>
                <a:srgbClr val="C00000"/>
              </a:solidFill>
            </a:endParaRPr>
          </a:p>
        </p:txBody>
      </p:sp>
      <p:pic>
        <p:nvPicPr>
          <p:cNvPr id="24580" name="Picture 4" descr="Ушла война. "/>
          <p:cNvPicPr>
            <a:picLocks noChangeAspect="1" noChangeArrowheads="1"/>
          </p:cNvPicPr>
          <p:nvPr/>
        </p:nvPicPr>
        <p:blipFill>
          <a:blip r:embed="rId3"/>
          <a:srcRect/>
          <a:stretch>
            <a:fillRect/>
          </a:stretch>
        </p:blipFill>
        <p:spPr bwMode="auto">
          <a:xfrm>
            <a:off x="1000100" y="1285860"/>
            <a:ext cx="7286676" cy="4357718"/>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643438" y="857232"/>
            <a:ext cx="4043362" cy="5238768"/>
          </a:xfrm>
        </p:spPr>
        <p:txBody>
          <a:bodyPr>
            <a:normAutofit fontScale="62500" lnSpcReduction="20000"/>
          </a:bodyPr>
          <a:lstStyle/>
          <a:p>
            <a:r>
              <a:rPr lang="ru-RU" b="1" dirty="0" smtClean="0">
                <a:solidFill>
                  <a:schemeClr val="bg1"/>
                </a:solidFill>
              </a:rPr>
              <a:t>Командир 3-й Ленинградской партизанской бригады.</a:t>
            </a:r>
            <a:br>
              <a:rPr lang="ru-RU" b="1" dirty="0" smtClean="0">
                <a:solidFill>
                  <a:schemeClr val="bg1"/>
                </a:solidFill>
              </a:rPr>
            </a:br>
            <a:r>
              <a:rPr lang="ru-RU" b="1" dirty="0" smtClean="0">
                <a:solidFill>
                  <a:schemeClr val="bg1"/>
                </a:solidFill>
              </a:rPr>
              <a:t/>
            </a:r>
            <a:br>
              <a:rPr lang="ru-RU" b="1" dirty="0" smtClean="0">
                <a:solidFill>
                  <a:schemeClr val="bg1"/>
                </a:solidFill>
              </a:rPr>
            </a:br>
            <a:r>
              <a:rPr lang="ru-RU" b="1" dirty="0" smtClean="0">
                <a:solidFill>
                  <a:schemeClr val="bg1"/>
                </a:solidFill>
              </a:rPr>
              <a:t>Уроженец Петрограда, Александр Герман, по некоторым данным, был выходцем из Германии. В армии служил с 1933 года. Когда началась война, пошел в разведчики. Работал в тылу врага, командовал партизанским отрядом, который наводил ужас на солдат противника. Его бригада уничтожила несколько тысяч фашистских солдат и офицеров, пустила под откос сотни железнодорожных составов и подорвала сотни автомашин.</a:t>
            </a:r>
            <a:br>
              <a:rPr lang="ru-RU" b="1" dirty="0" smtClean="0">
                <a:solidFill>
                  <a:schemeClr val="bg1"/>
                </a:solidFill>
              </a:rPr>
            </a:br>
            <a:r>
              <a:rPr lang="ru-RU" b="1" dirty="0" smtClean="0">
                <a:solidFill>
                  <a:schemeClr val="bg1"/>
                </a:solidFill>
              </a:rPr>
              <a:t/>
            </a:r>
            <a:br>
              <a:rPr lang="ru-RU" b="1" dirty="0" smtClean="0">
                <a:solidFill>
                  <a:schemeClr val="bg1"/>
                </a:solidFill>
              </a:rPr>
            </a:br>
            <a:r>
              <a:rPr lang="ru-RU" b="1" dirty="0" smtClean="0">
                <a:solidFill>
                  <a:schemeClr val="bg1"/>
                </a:solidFill>
              </a:rPr>
              <a:t>Фашисты устроили за Германом настоящую охоту. В 1943 году его партизанский отряд попал в окружение в Псковской области. Пробиваясь к своим, храбрый командир погиб от вражеской пули</a:t>
            </a:r>
            <a:r>
              <a:rPr lang="ru-RU" b="1" dirty="0" smtClean="0"/>
              <a:t>.</a:t>
            </a:r>
            <a:endParaRPr lang="ru-RU" b="1" dirty="0"/>
          </a:p>
        </p:txBody>
      </p:sp>
      <p:sp>
        <p:nvSpPr>
          <p:cNvPr id="3" name="Заголовок 2"/>
          <p:cNvSpPr>
            <a:spLocks noGrp="1"/>
          </p:cNvSpPr>
          <p:nvPr>
            <p:ph type="title"/>
          </p:nvPr>
        </p:nvSpPr>
        <p:spPr>
          <a:xfrm>
            <a:off x="457200" y="152400"/>
            <a:ext cx="8229600" cy="847708"/>
          </a:xfrm>
        </p:spPr>
        <p:txBody>
          <a:bodyPr/>
          <a:lstStyle/>
          <a:p>
            <a:r>
              <a:rPr lang="ru-RU" b="1" dirty="0" smtClean="0">
                <a:solidFill>
                  <a:schemeClr val="bg1"/>
                </a:solidFill>
              </a:rPr>
              <a:t>Александр Герман</a:t>
            </a:r>
            <a:endParaRPr lang="ru-RU" dirty="0">
              <a:solidFill>
                <a:schemeClr val="bg1"/>
              </a:solidFill>
            </a:endParaRPr>
          </a:p>
        </p:txBody>
      </p:sp>
      <p:pic>
        <p:nvPicPr>
          <p:cNvPr id="3076" name="Picture 4" descr="https://pobeda.rusdeutsch.ru/wp-content/uploads/2020/12/%D0%9E%D1%82%D0%BA%D1%80%D1%8B%D1%82%D0%BA%D0%B0-%D0%93%D0%B5%D1%80%D0%BE%D0%B9-%D0%A1%D0%BE%D0%B2%D0%B5%D1%82%D1%81%D0%BA%D0%BE%D0%B3%D0%BE-%D0%A1%D0%BE%D1%8E%D0%B7%D0%B0-%E2%80%93-%D0%90%D0%BB%D0%B5%D0%BA%D1%81%D0%B0%D0%BD%D0%B4%D1%80-%D0%93%D0%B5%D1%80%D0%BC%D0%B0%D0%BD.-%D0%98%D0%B7-%D1%81%D0%B5%D1%80%D0%B8%D0%B8-%D0%BE%D1%82%D0%BA%D1%80%D1%8B%D1%82%D0%BE%D0%BA-%D0%BF%D0%BE%D1%81%D0%B2%D1%8F%D1%89%D0%B5%D0%BD%D0%BD%D0%B0%D1%8F-%D0%93%D0%B5%D1%80%D0%BE%D1%8F%D0%BC-%D0%A1%D0%BE%D0%B2%D0%B5%D1%82%D1%81%D0%BA%D0%BE%D0%B3%D0%BE-%D0%A1%D0%BE%D1%8E%D0%B7%D0%B0-1970%E2%80%931973.jpg"/>
          <p:cNvPicPr>
            <a:picLocks noChangeAspect="1" noChangeArrowheads="1"/>
          </p:cNvPicPr>
          <p:nvPr/>
        </p:nvPicPr>
        <p:blipFill>
          <a:blip r:embed="rId2"/>
          <a:srcRect/>
          <a:stretch>
            <a:fillRect/>
          </a:stretch>
        </p:blipFill>
        <p:spPr bwMode="auto">
          <a:xfrm>
            <a:off x="500034" y="1142984"/>
            <a:ext cx="3929090" cy="4857784"/>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143372" y="714356"/>
            <a:ext cx="5000628" cy="5381644"/>
          </a:xfrm>
        </p:spPr>
        <p:txBody>
          <a:bodyPr>
            <a:noAutofit/>
          </a:bodyPr>
          <a:lstStyle/>
          <a:p>
            <a:r>
              <a:rPr lang="ru-RU" sz="1400" b="1" dirty="0" smtClean="0">
                <a:solidFill>
                  <a:schemeClr val="bg1"/>
                </a:solidFill>
              </a:rPr>
              <a:t>Подпольная антифашистская организация, действовавшая в районе современной Луганской области. Насчитывала более ста человек. Младшему участнику было 14 лет.</a:t>
            </a:r>
            <a:br>
              <a:rPr lang="ru-RU" sz="1400" b="1" dirty="0" smtClean="0">
                <a:solidFill>
                  <a:schemeClr val="bg1"/>
                </a:solidFill>
              </a:rPr>
            </a:br>
            <a:r>
              <a:rPr lang="ru-RU" sz="1400" b="1" dirty="0" smtClean="0">
                <a:solidFill>
                  <a:schemeClr val="bg1"/>
                </a:solidFill>
              </a:rPr>
              <a:t>Эта </a:t>
            </a:r>
            <a:r>
              <a:rPr lang="ru-RU" sz="1400" b="1" dirty="0" smtClean="0">
                <a:solidFill>
                  <a:schemeClr val="bg1"/>
                </a:solidFill>
              </a:rPr>
              <a:t>молодежная подпольная организация была образована сразу после оккупации Луганской области. В нее вошли как кадровые военные, оказавшиеся отрезанными от основных частей, так и местная молодежь. Среди самых известных участников: Олег Кошевой, </a:t>
            </a:r>
            <a:r>
              <a:rPr lang="ru-RU" sz="1400" b="1" dirty="0" err="1" smtClean="0">
                <a:solidFill>
                  <a:schemeClr val="bg1"/>
                </a:solidFill>
              </a:rPr>
              <a:t>Ульяна</a:t>
            </a:r>
            <a:r>
              <a:rPr lang="ru-RU" sz="1400" b="1" dirty="0" smtClean="0">
                <a:solidFill>
                  <a:schemeClr val="bg1"/>
                </a:solidFill>
              </a:rPr>
              <a:t> Громова, Любовь Шевцова, Василий Левашов, Сергей Тюленин и многие другие молодые люди</a:t>
            </a:r>
            <a:r>
              <a:rPr lang="ru-RU" sz="1400" b="1" dirty="0" smtClean="0">
                <a:solidFill>
                  <a:schemeClr val="bg1"/>
                </a:solidFill>
              </a:rPr>
              <a:t>.«</a:t>
            </a:r>
            <a:r>
              <a:rPr lang="ru-RU" sz="1400" b="1" dirty="0" smtClean="0">
                <a:solidFill>
                  <a:schemeClr val="bg1"/>
                </a:solidFill>
              </a:rPr>
              <a:t>Молодая гвардия» выпускала листовки и совершала диверсии против фашистов. Однажды им удалось вывести из строя целую мастерскую по ремонту танков, сжечь биржу, откуда фашисты угоняли людей на принудительные работы в Германию. Члены организации планировали устроить восстание, но были раскрыты из-за предателей. Фашисты поймали, пытали и расстреляли более семидесяти человек. Их подвиг увековечен в одной из самых известных военных книг Александра Фадеева и одноименной экранизации</a:t>
            </a:r>
            <a:r>
              <a:rPr lang="ru-RU" sz="1400" b="1" dirty="0" smtClean="0"/>
              <a:t>.</a:t>
            </a:r>
            <a:endParaRPr lang="ru-RU" sz="1400" b="1" dirty="0"/>
          </a:p>
        </p:txBody>
      </p:sp>
      <p:sp>
        <p:nvSpPr>
          <p:cNvPr id="3" name="Заголовок 2"/>
          <p:cNvSpPr>
            <a:spLocks noGrp="1"/>
          </p:cNvSpPr>
          <p:nvPr>
            <p:ph type="title"/>
          </p:nvPr>
        </p:nvSpPr>
        <p:spPr/>
        <p:txBody>
          <a:bodyPr>
            <a:normAutofit fontScale="90000"/>
          </a:bodyPr>
          <a:lstStyle/>
          <a:p>
            <a:r>
              <a:rPr lang="ru-RU" b="1" dirty="0" smtClean="0">
                <a:solidFill>
                  <a:schemeClr val="bg1"/>
                </a:solidFill>
              </a:rPr>
              <a:t>Молодая </a:t>
            </a:r>
            <a:r>
              <a:rPr lang="ru-RU" b="1" dirty="0" smtClean="0">
                <a:solidFill>
                  <a:schemeClr val="bg1"/>
                </a:solidFill>
              </a:rPr>
              <a:t>гвардия</a:t>
            </a:r>
            <a:r>
              <a:rPr lang="ru-RU" dirty="0" smtClean="0"/>
              <a:t/>
            </a:r>
            <a:br>
              <a:rPr lang="ru-RU" dirty="0" smtClean="0"/>
            </a:br>
            <a:endParaRPr lang="ru-RU" dirty="0"/>
          </a:p>
        </p:txBody>
      </p:sp>
      <p:pic>
        <p:nvPicPr>
          <p:cNvPr id="2050" name="Picture 2" descr="https://im0-tub-ru.yandex.net/i?id=2c39e4908129d48363205c7f3042179c-l&amp;n=13"/>
          <p:cNvPicPr>
            <a:picLocks noChangeAspect="1" noChangeArrowheads="1"/>
          </p:cNvPicPr>
          <p:nvPr/>
        </p:nvPicPr>
        <p:blipFill>
          <a:blip r:embed="rId2"/>
          <a:srcRect/>
          <a:stretch>
            <a:fillRect/>
          </a:stretch>
        </p:blipFill>
        <p:spPr bwMode="auto">
          <a:xfrm>
            <a:off x="142844" y="1500174"/>
            <a:ext cx="4214842" cy="328614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286248" y="857232"/>
            <a:ext cx="4857752" cy="5238768"/>
          </a:xfrm>
        </p:spPr>
        <p:txBody>
          <a:bodyPr>
            <a:normAutofit fontScale="55000" lnSpcReduction="20000"/>
          </a:bodyPr>
          <a:lstStyle/>
          <a:p>
            <a:r>
              <a:rPr lang="ru-RU" b="1" dirty="0" smtClean="0">
                <a:solidFill>
                  <a:schemeClr val="bg1"/>
                </a:solidFill>
              </a:rPr>
              <a:t>28 человек из личного состава 4-й роты 2-го батальона 1075-го стрелкового полка.</a:t>
            </a:r>
            <a:br>
              <a:rPr lang="ru-RU" b="1" dirty="0" smtClean="0">
                <a:solidFill>
                  <a:schemeClr val="bg1"/>
                </a:solidFill>
              </a:rPr>
            </a:br>
            <a:r>
              <a:rPr lang="ru-RU" b="1" dirty="0" smtClean="0">
                <a:solidFill>
                  <a:schemeClr val="bg1"/>
                </a:solidFill>
              </a:rPr>
              <a:t/>
            </a:r>
            <a:br>
              <a:rPr lang="ru-RU" b="1" dirty="0" smtClean="0">
                <a:solidFill>
                  <a:schemeClr val="bg1"/>
                </a:solidFill>
              </a:rPr>
            </a:br>
            <a:r>
              <a:rPr lang="ru-RU" b="1" dirty="0" smtClean="0">
                <a:solidFill>
                  <a:schemeClr val="bg1"/>
                </a:solidFill>
              </a:rPr>
              <a:t>В ноябре 1941 года началось контрнаступление на Москву. Враг не останавливался ни перед чем, совершая решающий марш-бросок перед наступлением суровой зимы.</a:t>
            </a:r>
            <a:br>
              <a:rPr lang="ru-RU" b="1" dirty="0" smtClean="0">
                <a:solidFill>
                  <a:schemeClr val="bg1"/>
                </a:solidFill>
              </a:rPr>
            </a:br>
            <a:r>
              <a:rPr lang="ru-RU" b="1" dirty="0" smtClean="0">
                <a:solidFill>
                  <a:schemeClr val="bg1"/>
                </a:solidFill>
              </a:rPr>
              <a:t/>
            </a:r>
            <a:br>
              <a:rPr lang="ru-RU" b="1" dirty="0" smtClean="0">
                <a:solidFill>
                  <a:schemeClr val="bg1"/>
                </a:solidFill>
              </a:rPr>
            </a:br>
            <a:r>
              <a:rPr lang="ru-RU" b="1" dirty="0" smtClean="0">
                <a:solidFill>
                  <a:schemeClr val="bg1"/>
                </a:solidFill>
              </a:rPr>
              <a:t>В это время бойцы под командованием Ивана Панфилова заняли позицию на шоссе в семи километрах от Волоколамска - небольшого города под Москвой. Там они дали бой наступающим танковым частям. Сражение длилось четыре часа. За это время они уничтожили 18 бронированных машин, задержав атаку соперника и сорвав его планы. Все 28 человек (или почти все, здесь мнения историков расходятся) погибли.</a:t>
            </a:r>
            <a:br>
              <a:rPr lang="ru-RU" b="1" dirty="0" smtClean="0">
                <a:solidFill>
                  <a:schemeClr val="bg1"/>
                </a:solidFill>
              </a:rPr>
            </a:br>
            <a:r>
              <a:rPr lang="ru-RU" b="1" dirty="0" smtClean="0">
                <a:solidFill>
                  <a:schemeClr val="bg1"/>
                </a:solidFill>
              </a:rPr>
              <a:t/>
            </a:r>
            <a:br>
              <a:rPr lang="ru-RU" b="1" dirty="0" smtClean="0">
                <a:solidFill>
                  <a:schemeClr val="bg1"/>
                </a:solidFill>
              </a:rPr>
            </a:br>
            <a:r>
              <a:rPr lang="ru-RU" b="1" dirty="0" smtClean="0">
                <a:solidFill>
                  <a:schemeClr val="bg1"/>
                </a:solidFill>
              </a:rPr>
              <a:t>По легенде, политрук роты Василий Клочков перед решающей стадией боя обратился к бойцам с фразой, ставшей известной на всю страну: «Велика Россия, а отступать некуда - позади Москва!»</a:t>
            </a:r>
            <a:br>
              <a:rPr lang="ru-RU" b="1" dirty="0" smtClean="0">
                <a:solidFill>
                  <a:schemeClr val="bg1"/>
                </a:solidFill>
              </a:rPr>
            </a:br>
            <a:r>
              <a:rPr lang="ru-RU" b="1" dirty="0" smtClean="0">
                <a:solidFill>
                  <a:schemeClr val="bg1"/>
                </a:solidFill>
              </a:rPr>
              <a:t/>
            </a:r>
            <a:br>
              <a:rPr lang="ru-RU" b="1" dirty="0" smtClean="0">
                <a:solidFill>
                  <a:schemeClr val="bg1"/>
                </a:solidFill>
              </a:rPr>
            </a:br>
            <a:r>
              <a:rPr lang="ru-RU" b="1" dirty="0" smtClean="0">
                <a:solidFill>
                  <a:schemeClr val="bg1"/>
                </a:solidFill>
              </a:rPr>
              <a:t>Контрнаступление фашистов в итоге провалилось. Битва за Москву, которой отводили важнейшую роль в ходе войны, была проиграна оккупантами.</a:t>
            </a:r>
            <a:endParaRPr lang="ru-RU" b="1" dirty="0">
              <a:solidFill>
                <a:schemeClr val="bg1"/>
              </a:solidFill>
            </a:endParaRPr>
          </a:p>
        </p:txBody>
      </p:sp>
      <p:sp>
        <p:nvSpPr>
          <p:cNvPr id="3" name="Заголовок 2"/>
          <p:cNvSpPr>
            <a:spLocks noGrp="1"/>
          </p:cNvSpPr>
          <p:nvPr>
            <p:ph type="title"/>
          </p:nvPr>
        </p:nvSpPr>
        <p:spPr>
          <a:xfrm>
            <a:off x="785786" y="142852"/>
            <a:ext cx="8229600" cy="714380"/>
          </a:xfrm>
        </p:spPr>
        <p:txBody>
          <a:bodyPr>
            <a:normAutofit fontScale="90000"/>
          </a:bodyPr>
          <a:lstStyle/>
          <a:p>
            <a:r>
              <a:rPr lang="ru-RU" b="1" dirty="0" smtClean="0">
                <a:solidFill>
                  <a:schemeClr val="bg1"/>
                </a:solidFill>
              </a:rPr>
              <a:t>Панфиловцы</a:t>
            </a:r>
            <a:endParaRPr lang="ru-RU" dirty="0">
              <a:solidFill>
                <a:schemeClr val="bg1"/>
              </a:solidFill>
            </a:endParaRPr>
          </a:p>
        </p:txBody>
      </p:sp>
      <p:pic>
        <p:nvPicPr>
          <p:cNvPr id="1026" name="Picture 2" descr="http://900igr.net/up/datas/97935/007.jpg"/>
          <p:cNvPicPr>
            <a:picLocks noChangeAspect="1" noChangeArrowheads="1"/>
          </p:cNvPicPr>
          <p:nvPr/>
        </p:nvPicPr>
        <p:blipFill>
          <a:blip r:embed="rId2"/>
          <a:srcRect/>
          <a:stretch>
            <a:fillRect/>
          </a:stretch>
        </p:blipFill>
        <p:spPr bwMode="auto">
          <a:xfrm>
            <a:off x="0" y="1428736"/>
            <a:ext cx="4500562" cy="3786167"/>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643174" y="1524000"/>
            <a:ext cx="6043626" cy="4572000"/>
          </a:xfrm>
        </p:spPr>
        <p:txBody>
          <a:bodyPr>
            <a:normAutofit fontScale="85000" lnSpcReduction="10000"/>
          </a:bodyPr>
          <a:lstStyle/>
          <a:p>
            <a:pPr lvl="8">
              <a:buNone/>
            </a:pPr>
            <a:r>
              <a:rPr lang="ru-RU" sz="1800" dirty="0" smtClean="0">
                <a:solidFill>
                  <a:schemeClr val="bg1"/>
                </a:solidFill>
              </a:rPr>
              <a:t>   </a:t>
            </a:r>
            <a:r>
              <a:rPr lang="ru-RU" sz="1800" b="1" dirty="0" smtClean="0">
                <a:solidFill>
                  <a:schemeClr val="bg1"/>
                </a:solidFill>
              </a:rPr>
              <a:t>Александр </a:t>
            </a:r>
            <a:r>
              <a:rPr lang="ru-RU" sz="1800" b="1" dirty="0" smtClean="0">
                <a:solidFill>
                  <a:schemeClr val="bg1"/>
                </a:solidFill>
              </a:rPr>
              <a:t>Иванович </a:t>
            </a:r>
            <a:r>
              <a:rPr lang="ru-RU" sz="1800" b="1" dirty="0" err="1" smtClean="0">
                <a:solidFill>
                  <a:schemeClr val="bg1"/>
                </a:solidFill>
              </a:rPr>
              <a:t>Покрышкин</a:t>
            </a:r>
            <a:r>
              <a:rPr lang="ru-RU" sz="1800" b="1" dirty="0" smtClean="0">
                <a:solidFill>
                  <a:schemeClr val="bg1"/>
                </a:solidFill>
              </a:rPr>
              <a:t> — первый трижды герой СССР. Лично сбил 59 вражеских самолётов. Имя Александра Ивановича </a:t>
            </a:r>
            <a:r>
              <a:rPr lang="ru-RU" sz="1800" b="1" dirty="0" err="1" smtClean="0">
                <a:solidFill>
                  <a:schemeClr val="bg1"/>
                </a:solidFill>
              </a:rPr>
              <a:t>Покрышкина</a:t>
            </a:r>
            <a:r>
              <a:rPr lang="ru-RU" sz="1800" b="1" dirty="0" smtClean="0">
                <a:solidFill>
                  <a:schemeClr val="bg1"/>
                </a:solidFill>
              </a:rPr>
              <a:t> наводило страх на немецких лётчиков. «Внимание, внимание! В небе </a:t>
            </a:r>
            <a:r>
              <a:rPr lang="ru-RU" sz="1800" b="1" dirty="0" err="1" smtClean="0">
                <a:solidFill>
                  <a:schemeClr val="bg1"/>
                </a:solidFill>
              </a:rPr>
              <a:t>Покрышкин</a:t>
            </a:r>
            <a:r>
              <a:rPr lang="ru-RU" sz="1800" b="1" dirty="0" smtClean="0">
                <a:solidFill>
                  <a:schemeClr val="bg1"/>
                </a:solidFill>
              </a:rPr>
              <a:t>!» — так предупреждали друг друга по радиостанции </a:t>
            </a:r>
            <a:r>
              <a:rPr lang="ru-RU" sz="1800" b="1" dirty="0" err="1" smtClean="0">
                <a:solidFill>
                  <a:schemeClr val="bg1"/>
                </a:solidFill>
              </a:rPr>
              <a:t>фашисткие</a:t>
            </a:r>
            <a:r>
              <a:rPr lang="ru-RU" sz="1800" b="1" dirty="0" smtClean="0">
                <a:solidFill>
                  <a:schemeClr val="bg1"/>
                </a:solidFill>
              </a:rPr>
              <a:t> лётчики. И боялись не зря — 59 вражеских самолётов лично сбил лётчик герой </a:t>
            </a:r>
            <a:r>
              <a:rPr lang="ru-RU" sz="1800" b="1" dirty="0" err="1" smtClean="0">
                <a:solidFill>
                  <a:schemeClr val="bg1"/>
                </a:solidFill>
              </a:rPr>
              <a:t>Покрышкин</a:t>
            </a:r>
            <a:r>
              <a:rPr lang="ru-RU" sz="1800" b="1" dirty="0" smtClean="0"/>
              <a:t>.</a:t>
            </a:r>
            <a:r>
              <a:rPr lang="ru-RU" sz="1800" b="1" dirty="0" smtClean="0"/>
              <a:t> </a:t>
            </a:r>
            <a:r>
              <a:rPr lang="ru-RU" sz="1800" b="1" dirty="0" smtClean="0">
                <a:solidFill>
                  <a:schemeClr val="bg1"/>
                </a:solidFill>
              </a:rPr>
              <a:t>С 1948 по 1969 год Александр Иванович служил в войсках противовоздушной обороны. </a:t>
            </a:r>
            <a:r>
              <a:rPr lang="ru-RU" sz="1800" b="1" dirty="0" smtClean="0">
                <a:solidFill>
                  <a:schemeClr val="bg1"/>
                </a:solidFill>
              </a:rPr>
              <a:t>В </a:t>
            </a:r>
            <a:r>
              <a:rPr lang="ru-RU" sz="1800" b="1" dirty="0" smtClean="0">
                <a:solidFill>
                  <a:schemeClr val="bg1"/>
                </a:solidFill>
              </a:rPr>
              <a:t>1972 году ему было присвоено звание маршала авиации.</a:t>
            </a:r>
            <a:endParaRPr lang="ru-RU" sz="1800" b="1" dirty="0">
              <a:solidFill>
                <a:schemeClr val="bg1"/>
              </a:solidFill>
            </a:endParaRPr>
          </a:p>
        </p:txBody>
      </p:sp>
      <p:sp>
        <p:nvSpPr>
          <p:cNvPr id="3" name="Заголовок 2"/>
          <p:cNvSpPr>
            <a:spLocks noGrp="1"/>
          </p:cNvSpPr>
          <p:nvPr>
            <p:ph type="title"/>
          </p:nvPr>
        </p:nvSpPr>
        <p:spPr>
          <a:xfrm>
            <a:off x="457200" y="152400"/>
            <a:ext cx="8229600" cy="704832"/>
          </a:xfrm>
        </p:spPr>
        <p:txBody>
          <a:bodyPr>
            <a:normAutofit fontScale="90000"/>
          </a:bodyPr>
          <a:lstStyle/>
          <a:p>
            <a:r>
              <a:rPr lang="ru-RU" dirty="0" err="1" smtClean="0">
                <a:solidFill>
                  <a:schemeClr val="bg1"/>
                </a:solidFill>
              </a:rPr>
              <a:t>Покрышкин</a:t>
            </a:r>
            <a:r>
              <a:rPr lang="ru-RU" dirty="0" smtClean="0">
                <a:solidFill>
                  <a:schemeClr val="bg1"/>
                </a:solidFill>
              </a:rPr>
              <a:t> Александр</a:t>
            </a:r>
            <a:endParaRPr lang="ru-RU" dirty="0">
              <a:solidFill>
                <a:schemeClr val="bg1"/>
              </a:solidFill>
            </a:endParaRPr>
          </a:p>
        </p:txBody>
      </p:sp>
      <p:pic>
        <p:nvPicPr>
          <p:cNvPr id="25602" name="Picture 2" descr="https://im0-tub-ru.yandex.net/i?id=25d2e0b4f1bb5cb0ef9a551074566fe4-l&amp;n=13"/>
          <p:cNvPicPr>
            <a:picLocks noChangeAspect="1" noChangeArrowheads="1"/>
          </p:cNvPicPr>
          <p:nvPr/>
        </p:nvPicPr>
        <p:blipFill>
          <a:blip r:embed="rId2"/>
          <a:srcRect/>
          <a:stretch>
            <a:fillRect/>
          </a:stretch>
        </p:blipFill>
        <p:spPr bwMode="auto">
          <a:xfrm>
            <a:off x="785786" y="1285860"/>
            <a:ext cx="3860808" cy="4857784"/>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143372" y="928670"/>
            <a:ext cx="4857784" cy="5095892"/>
          </a:xfrm>
        </p:spPr>
        <p:txBody>
          <a:bodyPr>
            <a:normAutofit fontScale="92500" lnSpcReduction="20000"/>
          </a:bodyPr>
          <a:lstStyle/>
          <a:p>
            <a:r>
              <a:rPr lang="ru-RU" sz="1600" b="1" dirty="0" smtClean="0">
                <a:solidFill>
                  <a:schemeClr val="bg1"/>
                </a:solidFill>
              </a:rPr>
              <a:t>Стрелок-автоматчик 2-го отдельного батальона 91-й отдельной Сибирской добровольческой бригады имени Сталина.</a:t>
            </a:r>
            <a:br>
              <a:rPr lang="ru-RU" sz="1600" b="1" dirty="0" smtClean="0">
                <a:solidFill>
                  <a:schemeClr val="bg1"/>
                </a:solidFill>
              </a:rPr>
            </a:br>
            <a:r>
              <a:rPr lang="ru-RU" sz="1600" b="1" dirty="0" smtClean="0">
                <a:solidFill>
                  <a:schemeClr val="bg1"/>
                </a:solidFill>
              </a:rPr>
              <a:t>В </a:t>
            </a:r>
            <a:r>
              <a:rPr lang="ru-RU" sz="1600" b="1" dirty="0" smtClean="0">
                <a:solidFill>
                  <a:schemeClr val="bg1"/>
                </a:solidFill>
              </a:rPr>
              <a:t>феврале 1943 года его батальон атаковал опорный пункт фашистов, но угодил в ловушку, попав под плотный огонь, отрезавший путь к окопам. Стреляли из трех дзотов. Два вскоре замолчали, однако третий продолжал расстреливать красноармейцев, залегших в снегу.</a:t>
            </a:r>
            <a:br>
              <a:rPr lang="ru-RU" sz="1600" b="1" dirty="0" smtClean="0">
                <a:solidFill>
                  <a:schemeClr val="bg1"/>
                </a:solidFill>
              </a:rPr>
            </a:br>
            <a:r>
              <a:rPr lang="ru-RU" sz="1600" b="1" dirty="0" smtClean="0">
                <a:solidFill>
                  <a:schemeClr val="bg1"/>
                </a:solidFill>
              </a:rPr>
              <a:t>Видя</a:t>
            </a:r>
            <a:r>
              <a:rPr lang="ru-RU" sz="1600" b="1" dirty="0" smtClean="0">
                <a:solidFill>
                  <a:schemeClr val="bg1"/>
                </a:solidFill>
              </a:rPr>
              <a:t>, что единственный шанс выйти из-под огня, это подавить огонь соперника, Матросов с однополчанином дополз до дзота и бросил в его сторону два гранаты. Пулемет замолчал. Красноармейцы пошли в атаку, но смертельное оружие застрекотало опять. Напарника Александра убило, и Матросов остался перед дзотом один. Нужно было что-то делать.</a:t>
            </a:r>
            <a:br>
              <a:rPr lang="ru-RU" sz="1600" b="1" dirty="0" smtClean="0">
                <a:solidFill>
                  <a:schemeClr val="bg1"/>
                </a:solidFill>
              </a:rPr>
            </a:br>
            <a:r>
              <a:rPr lang="ru-RU" sz="1600" b="1" dirty="0" smtClean="0">
                <a:solidFill>
                  <a:schemeClr val="bg1"/>
                </a:solidFill>
              </a:rPr>
              <a:t>На </a:t>
            </a:r>
            <a:r>
              <a:rPr lang="ru-RU" sz="1600" b="1" dirty="0" smtClean="0">
                <a:solidFill>
                  <a:schemeClr val="bg1"/>
                </a:solidFill>
              </a:rPr>
              <a:t>принятие решения у него не было и нескольких секунд. Не желая подводить боевых товарищей, Александр своим телом закрыл амбразуру дзота. Атака увенчалась успехом. А Матросов посмертно </a:t>
            </a:r>
            <a:r>
              <a:rPr lang="ru-RU" sz="1600" b="1" dirty="0" smtClean="0">
                <a:solidFill>
                  <a:schemeClr val="bg1"/>
                </a:solidFill>
              </a:rPr>
              <a:t>получил </a:t>
            </a:r>
            <a:r>
              <a:rPr lang="ru-RU" sz="1600" b="1" dirty="0" smtClean="0">
                <a:solidFill>
                  <a:schemeClr val="bg1"/>
                </a:solidFill>
              </a:rPr>
              <a:t>звание Героя Советского Союза</a:t>
            </a:r>
            <a:r>
              <a:rPr lang="ru-RU" sz="1600" b="1" dirty="0" smtClean="0">
                <a:solidFill>
                  <a:schemeClr val="bg1"/>
                </a:solidFill>
              </a:rPr>
              <a:t>.</a:t>
            </a:r>
          </a:p>
          <a:p>
            <a:endParaRPr lang="ru-RU" sz="1600" b="1" dirty="0">
              <a:solidFill>
                <a:schemeClr val="bg1"/>
              </a:solidFill>
            </a:endParaRPr>
          </a:p>
        </p:txBody>
      </p:sp>
      <p:sp>
        <p:nvSpPr>
          <p:cNvPr id="2" name="Заголовок 1"/>
          <p:cNvSpPr>
            <a:spLocks noGrp="1"/>
          </p:cNvSpPr>
          <p:nvPr>
            <p:ph type="title"/>
          </p:nvPr>
        </p:nvSpPr>
        <p:spPr>
          <a:xfrm>
            <a:off x="457200" y="152400"/>
            <a:ext cx="8229600" cy="847708"/>
          </a:xfrm>
        </p:spPr>
        <p:txBody>
          <a:bodyPr/>
          <a:lstStyle/>
          <a:p>
            <a:r>
              <a:rPr lang="ru-RU" b="1" dirty="0" smtClean="0"/>
              <a:t>        </a:t>
            </a:r>
            <a:r>
              <a:rPr lang="ru-RU" b="1" dirty="0" smtClean="0">
                <a:solidFill>
                  <a:schemeClr val="bg1"/>
                </a:solidFill>
              </a:rPr>
              <a:t>Александр </a:t>
            </a:r>
            <a:r>
              <a:rPr lang="ru-RU" b="1" dirty="0" smtClean="0">
                <a:solidFill>
                  <a:schemeClr val="bg1"/>
                </a:solidFill>
              </a:rPr>
              <a:t>Матросов</a:t>
            </a:r>
            <a:endParaRPr lang="ru-RU" dirty="0">
              <a:solidFill>
                <a:schemeClr val="bg1"/>
              </a:solidFill>
            </a:endParaRPr>
          </a:p>
        </p:txBody>
      </p:sp>
      <p:pic>
        <p:nvPicPr>
          <p:cNvPr id="23554" name="Picture 2" descr="https://pbs.twimg.com/media/Ea3MZvGWAAEC1mR.png"/>
          <p:cNvPicPr>
            <a:picLocks noChangeAspect="1" noChangeArrowheads="1"/>
          </p:cNvPicPr>
          <p:nvPr/>
        </p:nvPicPr>
        <p:blipFill>
          <a:blip r:embed="rId2"/>
          <a:srcRect/>
          <a:stretch>
            <a:fillRect/>
          </a:stretch>
        </p:blipFill>
        <p:spPr bwMode="auto">
          <a:xfrm>
            <a:off x="285720" y="1428736"/>
            <a:ext cx="4143404" cy="289085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857620" y="1285860"/>
            <a:ext cx="4829180" cy="4214842"/>
          </a:xfrm>
        </p:spPr>
        <p:txBody>
          <a:bodyPr>
            <a:normAutofit fontScale="25000" lnSpcReduction="20000"/>
          </a:bodyPr>
          <a:lstStyle/>
          <a:p>
            <a:r>
              <a:rPr lang="ru-RU" sz="5600" b="1" dirty="0" smtClean="0">
                <a:solidFill>
                  <a:schemeClr val="bg1"/>
                </a:solidFill>
              </a:rPr>
              <a:t>Военный летчик, командир 2-й эскадрильи 207-го дальнебомбардировочного авиационного полка, капитан.</a:t>
            </a:r>
            <a:br>
              <a:rPr lang="ru-RU" sz="5600" b="1" dirty="0" smtClean="0">
                <a:solidFill>
                  <a:schemeClr val="bg1"/>
                </a:solidFill>
              </a:rPr>
            </a:br>
            <a:r>
              <a:rPr lang="ru-RU" sz="5600" b="1" dirty="0" smtClean="0">
                <a:solidFill>
                  <a:schemeClr val="bg1"/>
                </a:solidFill>
              </a:rPr>
              <a:t/>
            </a:r>
            <a:br>
              <a:rPr lang="ru-RU" sz="5600" b="1" dirty="0" smtClean="0">
                <a:solidFill>
                  <a:schemeClr val="bg1"/>
                </a:solidFill>
              </a:rPr>
            </a:br>
            <a:r>
              <a:rPr lang="ru-RU" sz="5600" b="1" dirty="0" smtClean="0">
                <a:solidFill>
                  <a:schemeClr val="bg1"/>
                </a:solidFill>
              </a:rPr>
              <a:t>Работал слесарем, затем в 1932 году был призван на службу в Красную Армию. Попал в авиаполк, где стал летчиком. Николай Гастелло участвовал в трех войнах. За год до Великой Отечественной он получил звание капитана.</a:t>
            </a:r>
            <a:br>
              <a:rPr lang="ru-RU" sz="5600" b="1" dirty="0" smtClean="0">
                <a:solidFill>
                  <a:schemeClr val="bg1"/>
                </a:solidFill>
              </a:rPr>
            </a:br>
            <a:r>
              <a:rPr lang="ru-RU" sz="5600" b="1" dirty="0" smtClean="0">
                <a:solidFill>
                  <a:schemeClr val="bg1"/>
                </a:solidFill>
              </a:rPr>
              <a:t/>
            </a:r>
            <a:br>
              <a:rPr lang="ru-RU" sz="5600" b="1" dirty="0" smtClean="0">
                <a:solidFill>
                  <a:schemeClr val="bg1"/>
                </a:solidFill>
              </a:rPr>
            </a:br>
            <a:r>
              <a:rPr lang="ru-RU" sz="5600" b="1" dirty="0" smtClean="0">
                <a:solidFill>
                  <a:schemeClr val="bg1"/>
                </a:solidFill>
              </a:rPr>
              <a:t>26 июня 1941 года экипаж под командованием капитана Гастелло вылетел для удара по немецкой механизированной колонне. Дело было на дороге между белорусскими городами Молодечно и Радошковичи. Но колонна хорошо охранялась вражеской артиллерией. Завязался бой. Самолет Гастелло был подбит из зенитки. Снаряд повредил топливный бак, машина загорелась. Летчик мог катапультироваться, но он решил исполнить воинский долг до конца. Николай Гастелло направил горящую машину прямо на колонну врага. Это был первый огненный таран в Великой Отечественной войне.</a:t>
            </a:r>
            <a:br>
              <a:rPr lang="ru-RU" sz="5600" b="1" dirty="0" smtClean="0">
                <a:solidFill>
                  <a:schemeClr val="bg1"/>
                </a:solidFill>
              </a:rPr>
            </a:br>
            <a:r>
              <a:rPr lang="ru-RU" sz="5600" dirty="0" smtClean="0">
                <a:solidFill>
                  <a:schemeClr val="bg1"/>
                </a:solidFill>
              </a:rPr>
              <a:t/>
            </a:r>
            <a:br>
              <a:rPr lang="ru-RU" sz="5600" dirty="0" smtClean="0">
                <a:solidFill>
                  <a:schemeClr val="bg1"/>
                </a:solidFill>
              </a:rPr>
            </a:br>
            <a:r>
              <a:rPr lang="ru-RU" dirty="0" smtClean="0">
                <a:solidFill>
                  <a:schemeClr val="bg1"/>
                </a:solidFill>
              </a:rPr>
              <a:t/>
            </a:r>
            <a:br>
              <a:rPr lang="ru-RU" dirty="0" smtClean="0">
                <a:solidFill>
                  <a:schemeClr val="bg1"/>
                </a:solidFill>
              </a:rPr>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endParaRPr lang="ru-RU" dirty="0" smtClean="0"/>
          </a:p>
          <a:p>
            <a:endParaRPr lang="ru-RU" dirty="0"/>
          </a:p>
        </p:txBody>
      </p:sp>
      <p:sp>
        <p:nvSpPr>
          <p:cNvPr id="2" name="Заголовок 1"/>
          <p:cNvSpPr>
            <a:spLocks noGrp="1"/>
          </p:cNvSpPr>
          <p:nvPr>
            <p:ph type="title"/>
          </p:nvPr>
        </p:nvSpPr>
        <p:spPr>
          <a:xfrm>
            <a:off x="457200" y="152400"/>
            <a:ext cx="8229600" cy="847708"/>
          </a:xfrm>
        </p:spPr>
        <p:txBody>
          <a:bodyPr/>
          <a:lstStyle/>
          <a:p>
            <a:r>
              <a:rPr lang="ru-RU" b="1" dirty="0" smtClean="0">
                <a:solidFill>
                  <a:schemeClr val="bg1"/>
                </a:solidFill>
              </a:rPr>
              <a:t>  Николай </a:t>
            </a:r>
            <a:r>
              <a:rPr lang="ru-RU" b="1" dirty="0" smtClean="0">
                <a:solidFill>
                  <a:schemeClr val="bg1"/>
                </a:solidFill>
              </a:rPr>
              <a:t>Гастелло</a:t>
            </a:r>
            <a:endParaRPr lang="ru-RU" dirty="0">
              <a:solidFill>
                <a:schemeClr val="bg1"/>
              </a:solidFill>
            </a:endParaRPr>
          </a:p>
        </p:txBody>
      </p:sp>
      <p:pic>
        <p:nvPicPr>
          <p:cNvPr id="22530" name="Picture 2" descr="https://avatars.mds.yandex.net/get-zen_gallery/5210748/pub_60ffca1145ab480844dae554_60ffca2a9df6c4324d1f8ccd/scale_1200"/>
          <p:cNvPicPr>
            <a:picLocks noChangeAspect="1" noChangeArrowheads="1"/>
          </p:cNvPicPr>
          <p:nvPr/>
        </p:nvPicPr>
        <p:blipFill>
          <a:blip r:embed="rId2"/>
          <a:srcRect/>
          <a:stretch>
            <a:fillRect/>
          </a:stretch>
        </p:blipFill>
        <p:spPr bwMode="auto">
          <a:xfrm>
            <a:off x="428596" y="1214422"/>
            <a:ext cx="3357586" cy="4498992"/>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29058" y="1214422"/>
            <a:ext cx="4757742" cy="4881578"/>
          </a:xfrm>
        </p:spPr>
        <p:txBody>
          <a:bodyPr>
            <a:normAutofit fontScale="62500" lnSpcReduction="20000"/>
          </a:bodyPr>
          <a:lstStyle/>
          <a:p>
            <a:r>
              <a:rPr lang="ru-RU" b="1" dirty="0" smtClean="0">
                <a:solidFill>
                  <a:schemeClr val="bg1"/>
                </a:solidFill>
              </a:rPr>
              <a:t>В </a:t>
            </a:r>
            <a:r>
              <a:rPr lang="ru-RU" b="1" dirty="0" smtClean="0">
                <a:solidFill>
                  <a:schemeClr val="bg1"/>
                </a:solidFill>
              </a:rPr>
              <a:t>армию Маресьева призвали в 1937 году.</a:t>
            </a:r>
            <a:br>
              <a:rPr lang="ru-RU" b="1" dirty="0" smtClean="0">
                <a:solidFill>
                  <a:schemeClr val="bg1"/>
                </a:solidFill>
              </a:rPr>
            </a:br>
            <a:r>
              <a:rPr lang="ru-RU" b="1" dirty="0" smtClean="0">
                <a:solidFill>
                  <a:schemeClr val="bg1"/>
                </a:solidFill>
              </a:rPr>
              <a:t>Во </a:t>
            </a:r>
            <a:r>
              <a:rPr lang="ru-RU" b="1" dirty="0" smtClean="0">
                <a:solidFill>
                  <a:schemeClr val="bg1"/>
                </a:solidFill>
              </a:rPr>
              <a:t>время боевого вылета его самолет был подбит, а сам </a:t>
            </a:r>
            <a:r>
              <a:rPr lang="ru-RU" b="1" dirty="0" err="1" smtClean="0">
                <a:solidFill>
                  <a:schemeClr val="bg1"/>
                </a:solidFill>
              </a:rPr>
              <a:t>Маресьев</a:t>
            </a:r>
            <a:r>
              <a:rPr lang="ru-RU" b="1" dirty="0" smtClean="0">
                <a:solidFill>
                  <a:schemeClr val="bg1"/>
                </a:solidFill>
              </a:rPr>
              <a:t> смог катапультироваться. Восемнадцать суток, тяжело раненный в обе ноги, он выбирался из окружения. Однако он все-таки сумел преодолеть линию фронта и попал в больницу. Но уже началась гангрена, и врачи ампутировали ему обе </a:t>
            </a:r>
            <a:r>
              <a:rPr lang="ru-RU" b="1" dirty="0" smtClean="0">
                <a:solidFill>
                  <a:schemeClr val="bg1"/>
                </a:solidFill>
              </a:rPr>
              <a:t>ноги. Для </a:t>
            </a:r>
            <a:r>
              <a:rPr lang="ru-RU" b="1" dirty="0" smtClean="0">
                <a:solidFill>
                  <a:schemeClr val="bg1"/>
                </a:solidFill>
              </a:rPr>
              <a:t>многих это означало бы конец службы, но летчик не сдался и вернулся в авиацию. До конца войны он летал с протезами. За эти годы он совершил 86 боевых вылетов и сбил 11 самолетов противника. Причем 7 - уже после ампутации. В 1944 году Алексей </a:t>
            </a:r>
            <a:r>
              <a:rPr lang="ru-RU" b="1" dirty="0" err="1" smtClean="0">
                <a:solidFill>
                  <a:schemeClr val="bg1"/>
                </a:solidFill>
              </a:rPr>
              <a:t>Маресьев</a:t>
            </a:r>
            <a:r>
              <a:rPr lang="ru-RU" b="1" dirty="0" smtClean="0">
                <a:solidFill>
                  <a:schemeClr val="bg1"/>
                </a:solidFill>
              </a:rPr>
              <a:t> перешел на работу инспектором и дожил до 84 лет.</a:t>
            </a:r>
            <a:br>
              <a:rPr lang="ru-RU" b="1" dirty="0" smtClean="0">
                <a:solidFill>
                  <a:schemeClr val="bg1"/>
                </a:solidFill>
              </a:rPr>
            </a:br>
            <a:r>
              <a:rPr lang="ru-RU" b="1" dirty="0" smtClean="0">
                <a:solidFill>
                  <a:schemeClr val="bg1"/>
                </a:solidFill>
              </a:rPr>
              <a:t>Его </a:t>
            </a:r>
            <a:r>
              <a:rPr lang="ru-RU" b="1" dirty="0" smtClean="0">
                <a:solidFill>
                  <a:schemeClr val="bg1"/>
                </a:solidFill>
              </a:rPr>
              <a:t>судьба вдохновила писателя Бориса Полевого написать «Повесть о настоящем человеке».</a:t>
            </a:r>
            <a:endParaRPr lang="ru-RU" b="1" dirty="0">
              <a:solidFill>
                <a:schemeClr val="bg1"/>
              </a:solidFill>
            </a:endParaRPr>
          </a:p>
        </p:txBody>
      </p:sp>
      <p:sp>
        <p:nvSpPr>
          <p:cNvPr id="2" name="Заголовок 1"/>
          <p:cNvSpPr>
            <a:spLocks noGrp="1"/>
          </p:cNvSpPr>
          <p:nvPr>
            <p:ph type="title"/>
          </p:nvPr>
        </p:nvSpPr>
        <p:spPr>
          <a:xfrm>
            <a:off x="457200" y="152400"/>
            <a:ext cx="8229600" cy="990584"/>
          </a:xfrm>
        </p:spPr>
        <p:txBody>
          <a:bodyPr/>
          <a:lstStyle/>
          <a:p>
            <a:r>
              <a:rPr lang="ru-RU" b="1" dirty="0" smtClean="0">
                <a:solidFill>
                  <a:schemeClr val="bg1"/>
                </a:solidFill>
              </a:rPr>
              <a:t>Алексей </a:t>
            </a:r>
            <a:r>
              <a:rPr lang="ru-RU" b="1" dirty="0" err="1" smtClean="0">
                <a:solidFill>
                  <a:schemeClr val="bg1"/>
                </a:solidFill>
              </a:rPr>
              <a:t>Маресьев</a:t>
            </a:r>
            <a:endParaRPr lang="ru-RU" dirty="0">
              <a:solidFill>
                <a:schemeClr val="bg1"/>
              </a:solidFill>
            </a:endParaRPr>
          </a:p>
        </p:txBody>
      </p:sp>
      <p:pic>
        <p:nvPicPr>
          <p:cNvPr id="21506" name="Picture 2" descr="https://im0-tub-ru.yandex.net/i?id=eabc8cb0a7eb86c0ab3bc60cf3f3b445-l&amp;n=13"/>
          <p:cNvPicPr>
            <a:picLocks noChangeAspect="1" noChangeArrowheads="1"/>
          </p:cNvPicPr>
          <p:nvPr/>
        </p:nvPicPr>
        <p:blipFill>
          <a:blip r:embed="rId2"/>
          <a:srcRect/>
          <a:stretch>
            <a:fillRect/>
          </a:stretch>
        </p:blipFill>
        <p:spPr bwMode="auto">
          <a:xfrm>
            <a:off x="571472" y="1571612"/>
            <a:ext cx="3357586" cy="397353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43438" y="1000108"/>
            <a:ext cx="3714776" cy="5357850"/>
          </a:xfrm>
        </p:spPr>
        <p:txBody>
          <a:bodyPr>
            <a:normAutofit fontScale="47500" lnSpcReduction="20000"/>
          </a:bodyPr>
          <a:lstStyle/>
          <a:p>
            <a:r>
              <a:rPr lang="ru-RU" dirty="0" smtClean="0">
                <a:solidFill>
                  <a:schemeClr val="bg1"/>
                </a:solidFill>
              </a:rPr>
              <a:t/>
            </a:r>
            <a:br>
              <a:rPr lang="ru-RU" dirty="0" smtClean="0">
                <a:solidFill>
                  <a:schemeClr val="bg1"/>
                </a:solidFill>
              </a:rPr>
            </a:br>
            <a:r>
              <a:rPr lang="ru-RU" sz="2900" b="1" dirty="0" smtClean="0">
                <a:solidFill>
                  <a:schemeClr val="bg1"/>
                </a:solidFill>
              </a:rPr>
              <a:t>Виктор Талалихин начал воевать уже в советско-финляндскую войну. На биплане сбил 4 вражеских самолета. Затем служил в авиационном училище.</a:t>
            </a:r>
            <a:br>
              <a:rPr lang="ru-RU" sz="2900" b="1" dirty="0" smtClean="0">
                <a:solidFill>
                  <a:schemeClr val="bg1"/>
                </a:solidFill>
              </a:rPr>
            </a:br>
            <a:r>
              <a:rPr lang="ru-RU" sz="2900" b="1" dirty="0" smtClean="0">
                <a:solidFill>
                  <a:schemeClr val="bg1"/>
                </a:solidFill>
              </a:rPr>
              <a:t/>
            </a:r>
            <a:br>
              <a:rPr lang="ru-RU" sz="2900" b="1" dirty="0" smtClean="0">
                <a:solidFill>
                  <a:schemeClr val="bg1"/>
                </a:solidFill>
              </a:rPr>
            </a:br>
            <a:r>
              <a:rPr lang="ru-RU" sz="2900" b="1" dirty="0" smtClean="0">
                <a:solidFill>
                  <a:schemeClr val="bg1"/>
                </a:solidFill>
              </a:rPr>
              <a:t>В августе 1941 года одним из первых советских летчиков совершил таран, сбив в ночном воздушном бою немецкий бомбардировщик. Причем раненый летчик смог выбраться из кабины и спуститься на парашюте в тыл к своим.</a:t>
            </a:r>
            <a:br>
              <a:rPr lang="ru-RU" sz="2900" b="1" dirty="0" smtClean="0">
                <a:solidFill>
                  <a:schemeClr val="bg1"/>
                </a:solidFill>
              </a:rPr>
            </a:br>
            <a:r>
              <a:rPr lang="ru-RU" sz="2900" b="1" dirty="0" smtClean="0">
                <a:solidFill>
                  <a:schemeClr val="bg1"/>
                </a:solidFill>
              </a:rPr>
              <a:t/>
            </a:r>
            <a:br>
              <a:rPr lang="ru-RU" sz="2900" b="1" dirty="0" smtClean="0">
                <a:solidFill>
                  <a:schemeClr val="bg1"/>
                </a:solidFill>
              </a:rPr>
            </a:br>
            <a:r>
              <a:rPr lang="ru-RU" sz="2900" b="1" dirty="0" smtClean="0">
                <a:solidFill>
                  <a:schemeClr val="bg1"/>
                </a:solidFill>
              </a:rPr>
              <a:t>Затем Талалихин сбил еще пять немецких самолетов. Погиб во время очередного воздушного боя около Подольска в октябре 1941-го.</a:t>
            </a:r>
            <a:br>
              <a:rPr lang="ru-RU" sz="2900" b="1" dirty="0" smtClean="0">
                <a:solidFill>
                  <a:schemeClr val="bg1"/>
                </a:solidFill>
              </a:rPr>
            </a:br>
            <a:r>
              <a:rPr lang="ru-RU" sz="2900" b="1" dirty="0" smtClean="0">
                <a:solidFill>
                  <a:schemeClr val="bg1"/>
                </a:solidFill>
              </a:rPr>
              <a:t/>
            </a:r>
            <a:br>
              <a:rPr lang="ru-RU" sz="2900" b="1" dirty="0" smtClean="0">
                <a:solidFill>
                  <a:schemeClr val="bg1"/>
                </a:solidFill>
              </a:rPr>
            </a:br>
            <a:r>
              <a:rPr lang="ru-RU" sz="2900" b="1" dirty="0" smtClean="0">
                <a:solidFill>
                  <a:schemeClr val="bg1"/>
                </a:solidFill>
              </a:rPr>
              <a:t>Спустя 73 года, в 2014-м, поисковики нашли самолет Талалихина, оставшийся в подмосковных болотах</a:t>
            </a:r>
            <a:r>
              <a:rPr lang="ru-RU" dirty="0" smtClean="0"/>
              <a:t>.</a:t>
            </a:r>
            <a:endParaRPr lang="ru-RU" dirty="0"/>
          </a:p>
        </p:txBody>
      </p:sp>
      <p:sp>
        <p:nvSpPr>
          <p:cNvPr id="2" name="Заголовок 1"/>
          <p:cNvSpPr>
            <a:spLocks noGrp="1"/>
          </p:cNvSpPr>
          <p:nvPr>
            <p:ph type="title"/>
          </p:nvPr>
        </p:nvSpPr>
        <p:spPr>
          <a:xfrm>
            <a:off x="457200" y="152400"/>
            <a:ext cx="8229600" cy="847708"/>
          </a:xfrm>
        </p:spPr>
        <p:txBody>
          <a:bodyPr/>
          <a:lstStyle/>
          <a:p>
            <a:r>
              <a:rPr lang="ru-RU" b="1" dirty="0" smtClean="0">
                <a:solidFill>
                  <a:schemeClr val="bg1"/>
                </a:solidFill>
              </a:rPr>
              <a:t>Виктор Талалихин</a:t>
            </a:r>
            <a:endParaRPr lang="ru-RU" dirty="0">
              <a:solidFill>
                <a:schemeClr val="bg1"/>
              </a:solidFill>
            </a:endParaRPr>
          </a:p>
        </p:txBody>
      </p:sp>
      <p:pic>
        <p:nvPicPr>
          <p:cNvPr id="20482" name="Picture 2" descr="https://mcdn.tvzvezda.ru/storage/default/2018/11/08/5fe5e9f60bb3494eb062dc0a54865296.jpg"/>
          <p:cNvPicPr>
            <a:picLocks noChangeAspect="1" noChangeArrowheads="1"/>
          </p:cNvPicPr>
          <p:nvPr/>
        </p:nvPicPr>
        <p:blipFill>
          <a:blip r:embed="rId2"/>
          <a:srcRect/>
          <a:stretch>
            <a:fillRect/>
          </a:stretch>
        </p:blipFill>
        <p:spPr bwMode="auto">
          <a:xfrm>
            <a:off x="714348" y="1142984"/>
            <a:ext cx="3917955" cy="4392624"/>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857620" y="928670"/>
            <a:ext cx="5143536" cy="5643602"/>
          </a:xfrm>
        </p:spPr>
        <p:txBody>
          <a:bodyPr>
            <a:noAutofit/>
          </a:bodyPr>
          <a:lstStyle/>
          <a:p>
            <a:r>
              <a:rPr lang="ru-RU" sz="1400" b="1" dirty="0" smtClean="0">
                <a:solidFill>
                  <a:schemeClr val="bg1"/>
                </a:solidFill>
              </a:rPr>
              <a:t>Партизанка, входившая в диверсионно-разведывательную группу штаба Западного фронта.</a:t>
            </a:r>
            <a:br>
              <a:rPr lang="ru-RU" sz="1400" b="1" dirty="0" smtClean="0">
                <a:solidFill>
                  <a:schemeClr val="bg1"/>
                </a:solidFill>
              </a:rPr>
            </a:br>
            <a:r>
              <a:rPr lang="ru-RU" sz="1400" b="1" dirty="0" smtClean="0">
                <a:solidFill>
                  <a:schemeClr val="bg1"/>
                </a:solidFill>
              </a:rPr>
              <a:t> </a:t>
            </a:r>
            <a:r>
              <a:rPr lang="ru-RU" sz="1400" b="1" dirty="0" smtClean="0">
                <a:solidFill>
                  <a:schemeClr val="bg1"/>
                </a:solidFill>
              </a:rPr>
              <a:t>В октябре 1941-го Зоя как доброволец пришла на призывной пункт и после короткого обучения в школе для диверсантов была переброшена под Волоколамск. Там 18-летний боец партизанской части наравне со взрослыми мужчинами выполняла опасные задания: минировала дороги и разрушала узлы связи.</a:t>
            </a:r>
            <a:br>
              <a:rPr lang="ru-RU" sz="1400" b="1" dirty="0" smtClean="0">
                <a:solidFill>
                  <a:schemeClr val="bg1"/>
                </a:solidFill>
              </a:rPr>
            </a:br>
            <a:r>
              <a:rPr lang="ru-RU" sz="1400" b="1" dirty="0" smtClean="0">
                <a:solidFill>
                  <a:schemeClr val="bg1"/>
                </a:solidFill>
              </a:rPr>
              <a:t>Во </a:t>
            </a:r>
            <a:r>
              <a:rPr lang="ru-RU" sz="1400" b="1" dirty="0" smtClean="0">
                <a:solidFill>
                  <a:schemeClr val="bg1"/>
                </a:solidFill>
              </a:rPr>
              <a:t>время одной из диверсионных операций Космодемьянскую поймали немцы. Ее пытали, заставляя выдать своих. Зоя героически вынесла все испытания, не сказав врагам ни слова. Видя, что добиться от юной партизанки ничего невозможно, ее решили повесить.</a:t>
            </a:r>
            <a:br>
              <a:rPr lang="ru-RU" sz="1400" b="1" dirty="0" smtClean="0">
                <a:solidFill>
                  <a:schemeClr val="bg1"/>
                </a:solidFill>
              </a:rPr>
            </a:br>
            <a:r>
              <a:rPr lang="ru-RU" sz="1400" b="1" dirty="0" smtClean="0">
                <a:solidFill>
                  <a:schemeClr val="bg1"/>
                </a:solidFill>
              </a:rPr>
              <a:t>Космодемьянская </a:t>
            </a:r>
            <a:r>
              <a:rPr lang="ru-RU" sz="1400" b="1" dirty="0" smtClean="0">
                <a:solidFill>
                  <a:schemeClr val="bg1"/>
                </a:solidFill>
              </a:rPr>
              <a:t>стойко приняла испытания. За мгновение до смерти она крикнула собравшимся местным жителям: «Товарищи, победа будет за нами. Немецкие солдаты, пока не поздно, сдавайтесь в плен!» Мужество девушки так потрясло крестьян, что позже они пересказали эту историю фронтовым корреспондентам. И после публикации в газете «Правда» о подвиге Космодемьянской узнала все страна. Она стала первой женщиной, удостоенной звания Героя Советского Союза во время Великой Отечественной войны.</a:t>
            </a:r>
            <a:endParaRPr lang="ru-RU" sz="1400" b="1" dirty="0">
              <a:solidFill>
                <a:schemeClr val="bg1"/>
              </a:solidFill>
            </a:endParaRPr>
          </a:p>
        </p:txBody>
      </p:sp>
      <p:sp>
        <p:nvSpPr>
          <p:cNvPr id="3" name="Заголовок 2"/>
          <p:cNvSpPr>
            <a:spLocks noGrp="1"/>
          </p:cNvSpPr>
          <p:nvPr>
            <p:ph type="title"/>
          </p:nvPr>
        </p:nvSpPr>
        <p:spPr>
          <a:xfrm>
            <a:off x="457200" y="152400"/>
            <a:ext cx="8229600" cy="776270"/>
          </a:xfrm>
        </p:spPr>
        <p:txBody>
          <a:bodyPr/>
          <a:lstStyle/>
          <a:p>
            <a:r>
              <a:rPr lang="ru-RU" b="1" dirty="0" smtClean="0">
                <a:solidFill>
                  <a:schemeClr val="bg1"/>
                </a:solidFill>
              </a:rPr>
              <a:t>Зоя Космодемьянская</a:t>
            </a:r>
            <a:endParaRPr lang="ru-RU" dirty="0">
              <a:solidFill>
                <a:schemeClr val="bg1"/>
              </a:solidFill>
            </a:endParaRPr>
          </a:p>
        </p:txBody>
      </p:sp>
      <p:pic>
        <p:nvPicPr>
          <p:cNvPr id="7170" name="Picture 2" descr="zoya-kosmodemyanskaya."/>
          <p:cNvPicPr>
            <a:picLocks noChangeAspect="1" noChangeArrowheads="1"/>
          </p:cNvPicPr>
          <p:nvPr/>
        </p:nvPicPr>
        <p:blipFill>
          <a:blip r:embed="rId2"/>
          <a:srcRect/>
          <a:stretch>
            <a:fillRect/>
          </a:stretch>
        </p:blipFill>
        <p:spPr bwMode="auto">
          <a:xfrm>
            <a:off x="357158" y="1428736"/>
            <a:ext cx="3500462" cy="421484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429124" y="785794"/>
            <a:ext cx="4257676" cy="5310206"/>
          </a:xfrm>
        </p:spPr>
        <p:txBody>
          <a:bodyPr>
            <a:normAutofit fontScale="55000" lnSpcReduction="20000"/>
          </a:bodyPr>
          <a:lstStyle/>
          <a:p>
            <a:r>
              <a:rPr lang="ru-RU" b="1" dirty="0" smtClean="0">
                <a:solidFill>
                  <a:schemeClr val="bg1"/>
                </a:solidFill>
              </a:rPr>
              <a:t>Командир небольшого партизанского отряда.</a:t>
            </a:r>
            <a:br>
              <a:rPr lang="ru-RU" b="1" dirty="0" smtClean="0">
                <a:solidFill>
                  <a:schemeClr val="bg1"/>
                </a:solidFill>
              </a:rPr>
            </a:br>
            <a:r>
              <a:rPr lang="ru-RU" b="1" dirty="0" smtClean="0">
                <a:solidFill>
                  <a:schemeClr val="bg1"/>
                </a:solidFill>
              </a:rPr>
              <a:t/>
            </a:r>
            <a:br>
              <a:rPr lang="ru-RU" b="1" dirty="0" smtClean="0">
                <a:solidFill>
                  <a:schemeClr val="bg1"/>
                </a:solidFill>
              </a:rPr>
            </a:br>
            <a:r>
              <a:rPr lang="ru-RU" b="1" dirty="0" smtClean="0">
                <a:solidFill>
                  <a:schemeClr val="bg1"/>
                </a:solidFill>
              </a:rPr>
              <a:t>Вместе </a:t>
            </a:r>
            <a:r>
              <a:rPr lang="ru-RU" b="1" dirty="0" smtClean="0">
                <a:solidFill>
                  <a:schemeClr val="bg1"/>
                </a:solidFill>
              </a:rPr>
              <a:t>с еще пятью товарищами он организовал небольшой партизанский отряд, который совершал диверсии против фашистов.</a:t>
            </a:r>
            <a:br>
              <a:rPr lang="ru-RU" b="1" dirty="0" smtClean="0">
                <a:solidFill>
                  <a:schemeClr val="bg1"/>
                </a:solidFill>
              </a:rPr>
            </a:br>
            <a:r>
              <a:rPr lang="ru-RU" b="1" dirty="0" smtClean="0">
                <a:solidFill>
                  <a:schemeClr val="bg1"/>
                </a:solidFill>
              </a:rPr>
              <a:t/>
            </a:r>
            <a:br>
              <a:rPr lang="ru-RU" b="1" dirty="0" smtClean="0">
                <a:solidFill>
                  <a:schemeClr val="bg1"/>
                </a:solidFill>
              </a:rPr>
            </a:br>
            <a:r>
              <a:rPr lang="ru-RU" b="1" dirty="0" smtClean="0">
                <a:solidFill>
                  <a:schemeClr val="bg1"/>
                </a:solidFill>
              </a:rPr>
              <a:t>Во время одной из операций было решено подорвать вражеский состав. Но боеприпасов в отряде было мало. Бомбу сделали из обычной гранаты. Взрывчатку должен был устанавливать сам Осипенко. Он подполз к железнодорожному мосту и, увидев приближение поезда, кинул ее перед составом. Взрыва не последовало. Тогда партизан сам ударил по гранате шестом от железнодорожного знака. Сработало! Под откос пошел длинный состав с продовольствием и танками. Командир отряда выжил, но полностью потерял зрение.</a:t>
            </a:r>
            <a:br>
              <a:rPr lang="ru-RU" b="1" dirty="0" smtClean="0">
                <a:solidFill>
                  <a:schemeClr val="bg1"/>
                </a:solidFill>
              </a:rPr>
            </a:br>
            <a:r>
              <a:rPr lang="ru-RU" b="1" dirty="0" smtClean="0">
                <a:solidFill>
                  <a:schemeClr val="bg1"/>
                </a:solidFill>
              </a:rPr>
              <a:t/>
            </a:r>
            <a:br>
              <a:rPr lang="ru-RU" b="1" dirty="0" smtClean="0">
                <a:solidFill>
                  <a:schemeClr val="bg1"/>
                </a:solidFill>
              </a:rPr>
            </a:br>
            <a:r>
              <a:rPr lang="ru-RU" b="1" dirty="0" smtClean="0">
                <a:solidFill>
                  <a:schemeClr val="bg1"/>
                </a:solidFill>
              </a:rPr>
              <a:t>За этот подвиг его первым в стране </a:t>
            </a:r>
            <a:r>
              <a:rPr lang="ru-RU" b="1" dirty="0" smtClean="0">
                <a:solidFill>
                  <a:schemeClr val="bg1"/>
                </a:solidFill>
              </a:rPr>
              <a:t>наградили </a:t>
            </a:r>
            <a:r>
              <a:rPr lang="ru-RU" b="1" dirty="0" smtClean="0">
                <a:solidFill>
                  <a:schemeClr val="bg1"/>
                </a:solidFill>
              </a:rPr>
              <a:t>медалью «Партизану Отечественной войны».</a:t>
            </a:r>
            <a:endParaRPr lang="ru-RU" b="1" dirty="0">
              <a:solidFill>
                <a:schemeClr val="bg1"/>
              </a:solidFill>
            </a:endParaRPr>
          </a:p>
        </p:txBody>
      </p:sp>
      <p:sp>
        <p:nvSpPr>
          <p:cNvPr id="3" name="Заголовок 2"/>
          <p:cNvSpPr>
            <a:spLocks noGrp="1"/>
          </p:cNvSpPr>
          <p:nvPr>
            <p:ph type="title"/>
          </p:nvPr>
        </p:nvSpPr>
        <p:spPr>
          <a:xfrm>
            <a:off x="457200" y="152400"/>
            <a:ext cx="8229600" cy="776270"/>
          </a:xfrm>
        </p:spPr>
        <p:txBody>
          <a:bodyPr/>
          <a:lstStyle/>
          <a:p>
            <a:r>
              <a:rPr lang="ru-RU" b="1" dirty="0" smtClean="0">
                <a:solidFill>
                  <a:schemeClr val="bg1"/>
                </a:solidFill>
              </a:rPr>
              <a:t>Ефим Осипенко</a:t>
            </a:r>
            <a:endParaRPr lang="ru-RU" dirty="0">
              <a:solidFill>
                <a:schemeClr val="bg1"/>
              </a:solidFill>
            </a:endParaRPr>
          </a:p>
        </p:txBody>
      </p:sp>
      <p:pic>
        <p:nvPicPr>
          <p:cNvPr id="6146" name="Picture 2" descr="https://im0-tub-ru.yandex.net/i?id=42d423f45cdfd2907b2bd19d76eff8a8-l&amp;n=13"/>
          <p:cNvPicPr>
            <a:picLocks noChangeAspect="1" noChangeArrowheads="1"/>
          </p:cNvPicPr>
          <p:nvPr/>
        </p:nvPicPr>
        <p:blipFill>
          <a:blip r:embed="rId2"/>
          <a:srcRect/>
          <a:stretch>
            <a:fillRect/>
          </a:stretch>
        </p:blipFill>
        <p:spPr bwMode="auto">
          <a:xfrm>
            <a:off x="928663" y="1357298"/>
            <a:ext cx="3143271" cy="400052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00562" y="642918"/>
            <a:ext cx="4357718" cy="5453082"/>
          </a:xfrm>
        </p:spPr>
        <p:txBody>
          <a:bodyPr>
            <a:noAutofit/>
          </a:bodyPr>
          <a:lstStyle/>
          <a:p>
            <a:r>
              <a:rPr lang="ru-RU" sz="1600" b="1" dirty="0" smtClean="0">
                <a:solidFill>
                  <a:schemeClr val="bg1"/>
                </a:solidFill>
              </a:rPr>
              <a:t>Артиллерист 3-го контрбатарейного артиллерийского корпуса Ленинградского фронта.</a:t>
            </a:r>
            <a:br>
              <a:rPr lang="ru-RU" sz="1600" b="1" dirty="0" smtClean="0">
                <a:solidFill>
                  <a:schemeClr val="bg1"/>
                </a:solidFill>
              </a:rPr>
            </a:br>
            <a:r>
              <a:rPr lang="ru-RU" sz="1600" b="1" dirty="0" smtClean="0">
                <a:solidFill>
                  <a:schemeClr val="bg1"/>
                </a:solidFill>
              </a:rPr>
              <a:t>Солдат </a:t>
            </a:r>
            <a:r>
              <a:rPr lang="ru-RU" sz="1600" b="1" dirty="0" smtClean="0">
                <a:solidFill>
                  <a:schemeClr val="bg1"/>
                </a:solidFill>
              </a:rPr>
              <a:t>Андрей </a:t>
            </a:r>
            <a:r>
              <a:rPr lang="ru-RU" sz="1600" b="1" dirty="0" err="1" smtClean="0">
                <a:solidFill>
                  <a:schemeClr val="bg1"/>
                </a:solidFill>
              </a:rPr>
              <a:t>Корзун</a:t>
            </a:r>
            <a:r>
              <a:rPr lang="ru-RU" sz="1600" b="1" dirty="0" smtClean="0">
                <a:solidFill>
                  <a:schemeClr val="bg1"/>
                </a:solidFill>
              </a:rPr>
              <a:t> был призван в армию в самом начале Великой Отечественной войны. Он служил на Ленинградском фронте, где шли ожесточенные и кровопролитные </a:t>
            </a:r>
            <a:r>
              <a:rPr lang="ru-RU" sz="1600" b="1" dirty="0" smtClean="0">
                <a:solidFill>
                  <a:schemeClr val="bg1"/>
                </a:solidFill>
              </a:rPr>
              <a:t>бои.5 </a:t>
            </a:r>
            <a:r>
              <a:rPr lang="ru-RU" sz="1600" b="1" dirty="0" smtClean="0">
                <a:solidFill>
                  <a:schemeClr val="bg1"/>
                </a:solidFill>
              </a:rPr>
              <a:t>ноября 1943 года, во время очередного сражения, его батарея попала под ожесточенный огонь противника. </a:t>
            </a:r>
            <a:r>
              <a:rPr lang="ru-RU" sz="1600" b="1" dirty="0" err="1" smtClean="0">
                <a:solidFill>
                  <a:schemeClr val="bg1"/>
                </a:solidFill>
              </a:rPr>
              <a:t>Корзун</a:t>
            </a:r>
            <a:r>
              <a:rPr lang="ru-RU" sz="1600" b="1" dirty="0" smtClean="0">
                <a:solidFill>
                  <a:schemeClr val="bg1"/>
                </a:solidFill>
              </a:rPr>
              <a:t> был серьезно ранен. Несмотря на жуткую боль, он увидел, что подожжены пороховые заряды и склад с боеприпасами может взлететь на воздух. Собрав последние силы, Андрей дополз до полыхавшего огня. Но снять шинель, чтобы накрыть огонь, уже не мог. Теряя сознание, он сделал последнее усилие и накрыл огонь своим телом. Взрыва удалось избежать ценой жизни храброго артиллериста</a:t>
            </a:r>
            <a:r>
              <a:rPr lang="ru-RU" sz="1600" b="1" dirty="0" smtClean="0"/>
              <a:t>.</a:t>
            </a:r>
            <a:endParaRPr lang="ru-RU" sz="1600" b="1" dirty="0"/>
          </a:p>
        </p:txBody>
      </p:sp>
      <p:sp>
        <p:nvSpPr>
          <p:cNvPr id="3" name="Заголовок 2"/>
          <p:cNvSpPr>
            <a:spLocks noGrp="1"/>
          </p:cNvSpPr>
          <p:nvPr>
            <p:ph type="title"/>
          </p:nvPr>
        </p:nvSpPr>
        <p:spPr>
          <a:xfrm>
            <a:off x="457200" y="152400"/>
            <a:ext cx="8229600" cy="776270"/>
          </a:xfrm>
        </p:spPr>
        <p:txBody>
          <a:bodyPr/>
          <a:lstStyle/>
          <a:p>
            <a:r>
              <a:rPr lang="ru-RU" b="1" dirty="0" smtClean="0">
                <a:solidFill>
                  <a:schemeClr val="bg1"/>
                </a:solidFill>
              </a:rPr>
              <a:t>Андрей </a:t>
            </a:r>
            <a:r>
              <a:rPr lang="ru-RU" b="1" dirty="0" err="1" smtClean="0">
                <a:solidFill>
                  <a:schemeClr val="bg1"/>
                </a:solidFill>
              </a:rPr>
              <a:t>Корзун</a:t>
            </a:r>
            <a:endParaRPr lang="ru-RU" dirty="0">
              <a:solidFill>
                <a:schemeClr val="bg1"/>
              </a:solidFill>
            </a:endParaRPr>
          </a:p>
        </p:txBody>
      </p:sp>
      <p:pic>
        <p:nvPicPr>
          <p:cNvPr id="5122" name="Picture 2" descr="https://avatars.mds.yandex.net/get-zen_doc/2804475/pub_5eeb4d1692dc5f6a5e100d68_5eeb4f25cb9e7467a8b47ed6/scale_1200"/>
          <p:cNvPicPr>
            <a:picLocks noChangeAspect="1" noChangeArrowheads="1"/>
          </p:cNvPicPr>
          <p:nvPr/>
        </p:nvPicPr>
        <p:blipFill>
          <a:blip r:embed="rId2"/>
          <a:srcRect/>
          <a:stretch>
            <a:fillRect/>
          </a:stretch>
        </p:blipFill>
        <p:spPr bwMode="auto">
          <a:xfrm>
            <a:off x="785786" y="1571612"/>
            <a:ext cx="3810000" cy="4510084"/>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214810" y="928670"/>
            <a:ext cx="4471990" cy="5167330"/>
          </a:xfrm>
        </p:spPr>
        <p:txBody>
          <a:bodyPr>
            <a:normAutofit fontScale="55000" lnSpcReduction="20000"/>
          </a:bodyPr>
          <a:lstStyle/>
          <a:p>
            <a:r>
              <a:rPr lang="ru-RU" b="1" dirty="0" smtClean="0">
                <a:solidFill>
                  <a:schemeClr val="bg1"/>
                </a:solidFill>
              </a:rPr>
              <a:t>Командир 30-й отдельной гвардейской танковой бригады Ленинградского фронта</a:t>
            </a:r>
            <a:br>
              <a:rPr lang="ru-RU" b="1" dirty="0" smtClean="0">
                <a:solidFill>
                  <a:schemeClr val="bg1"/>
                </a:solidFill>
              </a:rPr>
            </a:br>
            <a:r>
              <a:rPr lang="ru-RU" b="1" dirty="0" smtClean="0">
                <a:solidFill>
                  <a:schemeClr val="bg1"/>
                </a:solidFill>
              </a:rPr>
              <a:t/>
            </a:r>
            <a:br>
              <a:rPr lang="ru-RU" b="1" dirty="0" smtClean="0">
                <a:solidFill>
                  <a:schemeClr val="bg1"/>
                </a:solidFill>
              </a:rPr>
            </a:br>
            <a:r>
              <a:rPr lang="ru-RU" b="1" dirty="0" smtClean="0">
                <a:solidFill>
                  <a:schemeClr val="bg1"/>
                </a:solidFill>
              </a:rPr>
              <a:t>Владислав </a:t>
            </a:r>
            <a:r>
              <a:rPr lang="ru-RU" b="1" dirty="0" err="1" smtClean="0">
                <a:solidFill>
                  <a:schemeClr val="bg1"/>
                </a:solidFill>
              </a:rPr>
              <a:t>Хрустицкий</a:t>
            </a:r>
            <a:r>
              <a:rPr lang="ru-RU" b="1" dirty="0" smtClean="0">
                <a:solidFill>
                  <a:schemeClr val="bg1"/>
                </a:solidFill>
              </a:rPr>
              <a:t> был призван в ряды Красной Армии еще в 20-е годы. В конце 30-х окончил бронетанковые курсы. С осени 1942-го командовал 61-й отдельной легкой танковой бригадой.</a:t>
            </a:r>
            <a:br>
              <a:rPr lang="ru-RU" b="1" dirty="0" smtClean="0">
                <a:solidFill>
                  <a:schemeClr val="bg1"/>
                </a:solidFill>
              </a:rPr>
            </a:br>
            <a:r>
              <a:rPr lang="ru-RU" b="1" dirty="0" smtClean="0">
                <a:solidFill>
                  <a:schemeClr val="bg1"/>
                </a:solidFill>
              </a:rPr>
              <a:t/>
            </a:r>
            <a:br>
              <a:rPr lang="ru-RU" b="1" dirty="0" smtClean="0">
                <a:solidFill>
                  <a:schemeClr val="bg1"/>
                </a:solidFill>
              </a:rPr>
            </a:br>
            <a:r>
              <a:rPr lang="ru-RU" b="1" dirty="0" smtClean="0">
                <a:solidFill>
                  <a:schemeClr val="bg1"/>
                </a:solidFill>
              </a:rPr>
              <a:t>Он отличился при операции «Искра», положившей начало к поражению немцев на Ленинградском фронте.</a:t>
            </a:r>
            <a:br>
              <a:rPr lang="ru-RU" b="1" dirty="0" smtClean="0">
                <a:solidFill>
                  <a:schemeClr val="bg1"/>
                </a:solidFill>
              </a:rPr>
            </a:br>
            <a:r>
              <a:rPr lang="ru-RU" b="1" dirty="0" smtClean="0">
                <a:solidFill>
                  <a:schemeClr val="bg1"/>
                </a:solidFill>
              </a:rPr>
              <a:t/>
            </a:r>
            <a:br>
              <a:rPr lang="ru-RU" b="1" dirty="0" smtClean="0">
                <a:solidFill>
                  <a:schemeClr val="bg1"/>
                </a:solidFill>
              </a:rPr>
            </a:br>
            <a:r>
              <a:rPr lang="ru-RU" b="1" dirty="0" smtClean="0">
                <a:solidFill>
                  <a:schemeClr val="bg1"/>
                </a:solidFill>
              </a:rPr>
              <a:t>Погиб в бою под Волосово. В 1944 году враг отступал от Ленинграда, но время от времени предпринимал попытки контратаковать. Во время одной из таких контратак танковая бригада </a:t>
            </a:r>
            <a:r>
              <a:rPr lang="ru-RU" b="1" dirty="0" err="1" smtClean="0">
                <a:solidFill>
                  <a:schemeClr val="bg1"/>
                </a:solidFill>
              </a:rPr>
              <a:t>Хрустицкого</a:t>
            </a:r>
            <a:r>
              <a:rPr lang="ru-RU" b="1" dirty="0" smtClean="0">
                <a:solidFill>
                  <a:schemeClr val="bg1"/>
                </a:solidFill>
              </a:rPr>
              <a:t> угодила в ловушку.</a:t>
            </a:r>
            <a:br>
              <a:rPr lang="ru-RU" b="1" dirty="0" smtClean="0">
                <a:solidFill>
                  <a:schemeClr val="bg1"/>
                </a:solidFill>
              </a:rPr>
            </a:br>
            <a:r>
              <a:rPr lang="ru-RU" b="1" dirty="0" smtClean="0">
                <a:solidFill>
                  <a:schemeClr val="bg1"/>
                </a:solidFill>
              </a:rPr>
              <a:t/>
            </a:r>
            <a:br>
              <a:rPr lang="ru-RU" b="1" dirty="0" smtClean="0">
                <a:solidFill>
                  <a:schemeClr val="bg1"/>
                </a:solidFill>
              </a:rPr>
            </a:br>
            <a:r>
              <a:rPr lang="ru-RU" b="1" dirty="0" smtClean="0">
                <a:solidFill>
                  <a:schemeClr val="bg1"/>
                </a:solidFill>
              </a:rPr>
              <a:t>Несмотря на шквальный огонь, командир приказал продолжить наступление. Он обратился по радио к своим экипажам со словами: «Стоять насмерть!» - и первым пошел вперед. К сожалению, в этом бою храбрый танкист погиб. И все же поселок Волосово был освобожден от врага</a:t>
            </a:r>
            <a:endParaRPr lang="ru-RU" b="1" dirty="0">
              <a:solidFill>
                <a:schemeClr val="bg1"/>
              </a:solidFill>
            </a:endParaRPr>
          </a:p>
        </p:txBody>
      </p:sp>
      <p:sp>
        <p:nvSpPr>
          <p:cNvPr id="3" name="Заголовок 2"/>
          <p:cNvSpPr>
            <a:spLocks noGrp="1"/>
          </p:cNvSpPr>
          <p:nvPr>
            <p:ph type="title"/>
          </p:nvPr>
        </p:nvSpPr>
        <p:spPr>
          <a:xfrm>
            <a:off x="457200" y="152400"/>
            <a:ext cx="8229600" cy="776270"/>
          </a:xfrm>
        </p:spPr>
        <p:txBody>
          <a:bodyPr/>
          <a:lstStyle/>
          <a:p>
            <a:r>
              <a:rPr lang="ru-RU" b="1" dirty="0" smtClean="0">
                <a:solidFill>
                  <a:schemeClr val="bg1"/>
                </a:solidFill>
              </a:rPr>
              <a:t>Владислав </a:t>
            </a:r>
            <a:r>
              <a:rPr lang="ru-RU" b="1" dirty="0" err="1" smtClean="0">
                <a:solidFill>
                  <a:schemeClr val="bg1"/>
                </a:solidFill>
              </a:rPr>
              <a:t>Хрустицкий</a:t>
            </a:r>
            <a:endParaRPr lang="ru-RU" dirty="0">
              <a:solidFill>
                <a:schemeClr val="bg1"/>
              </a:solidFill>
            </a:endParaRPr>
          </a:p>
        </p:txBody>
      </p:sp>
      <p:pic>
        <p:nvPicPr>
          <p:cNvPr id="4098" name="Picture 2" descr="https://im0-tub-ru.yandex.net/i?id=18aebd55f0307566d42f04222f81c324-l&amp;n=13"/>
          <p:cNvPicPr>
            <a:picLocks noChangeAspect="1" noChangeArrowheads="1"/>
          </p:cNvPicPr>
          <p:nvPr/>
        </p:nvPicPr>
        <p:blipFill>
          <a:blip r:embed="rId2"/>
          <a:srcRect/>
          <a:stretch>
            <a:fillRect/>
          </a:stretch>
        </p:blipFill>
        <p:spPr bwMode="auto">
          <a:xfrm>
            <a:off x="285720" y="1142984"/>
            <a:ext cx="3929058" cy="4324341"/>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63</TotalTime>
  <Words>147</Words>
  <PresentationFormat>Экран (4:3)</PresentationFormat>
  <Paragraphs>27</Paragraphs>
  <Slides>13</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Бумажная</vt:lpstr>
      <vt:lpstr>Герои Великой Отечественной войны</vt:lpstr>
      <vt:lpstr>        Александр Матросов</vt:lpstr>
      <vt:lpstr>  Николай Гастелло</vt:lpstr>
      <vt:lpstr>Алексей Маресьев</vt:lpstr>
      <vt:lpstr>Виктор Талалихин</vt:lpstr>
      <vt:lpstr>Зоя Космодемьянская</vt:lpstr>
      <vt:lpstr>Ефим Осипенко</vt:lpstr>
      <vt:lpstr>Андрей Корзун</vt:lpstr>
      <vt:lpstr>Владислав Хрустицкий</vt:lpstr>
      <vt:lpstr>Александр Герман</vt:lpstr>
      <vt:lpstr>Молодая гвардия </vt:lpstr>
      <vt:lpstr>Панфиловцы</vt:lpstr>
      <vt:lpstr>Покрышкин Александр</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9</cp:revision>
  <dcterms:created xsi:type="dcterms:W3CDTF">2022-02-14T11:57:39Z</dcterms:created>
  <dcterms:modified xsi:type="dcterms:W3CDTF">2022-02-14T13:13:34Z</dcterms:modified>
</cp:coreProperties>
</file>